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7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6985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6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10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89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76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3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5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6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7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0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0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B216-3A5E-4E68-BFF4-9C66D0180428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19D9-939E-42CB-9F82-C4BFC96DF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9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,088 World Book Day Stock Photos, Pictures &amp; Royalty-Free Images - iStock  | World book day costumes, World book day 2021, World book day children">
            <a:extLst>
              <a:ext uri="{FF2B5EF4-FFF2-40B4-BE49-F238E27FC236}">
                <a16:creationId xmlns:a16="http://schemas.microsoft.com/office/drawing/2014/main" id="{ABD137BC-571F-4D8F-941F-77639717D4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5"/>
          <a:stretch/>
        </p:blipFill>
        <p:spPr bwMode="auto">
          <a:xfrm>
            <a:off x="-3176" y="10"/>
            <a:ext cx="12192000" cy="685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1704883-D088-4683-A1FD-AEE53B336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6968B-C092-46C5-8B44-CC04E3C0D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318" y="4605808"/>
            <a:ext cx="8133478" cy="940240"/>
          </a:xfrm>
        </p:spPr>
        <p:txBody>
          <a:bodyPr>
            <a:normAutofit fontScale="90000"/>
          </a:bodyPr>
          <a:lstStyle/>
          <a:p>
            <a:r>
              <a:rPr lang="en-GB" sz="3000" dirty="0"/>
              <a:t>World Book Day </a:t>
            </a:r>
            <a:br>
              <a:rPr lang="en-GB" sz="3000" dirty="0"/>
            </a:br>
            <a:r>
              <a:rPr lang="en-GB" sz="3000" dirty="0"/>
              <a:t>The Big Bonanza Quiz</a:t>
            </a:r>
            <a:br>
              <a:rPr lang="en-GB" sz="3000" dirty="0"/>
            </a:br>
            <a:r>
              <a:rPr lang="en-GB" sz="3000" dirty="0" err="1"/>
              <a:t>J.Herron</a:t>
            </a:r>
            <a:endParaRPr lang="en-GB" sz="3000" dirty="0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9C04EC1-26B9-40BD-84A6-B2C0A913D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9BAB74E2-5A82-47FD-BBB4-BFD47779F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C4FFB60-A034-4994-8F55-E38D4F31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6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10248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51" name="Picture 10250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0253" name="Picture 10252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255" name="Rectangle 10254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7" name="Rectangle 10256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259" name="Group 1025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260" name="Rectangle 1025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1" name="Picture 1026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DF9D8-89EB-448B-AB59-CAEFC4D12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What is the name of Elmer the Elephant’s black and white cousin?</a:t>
            </a:r>
          </a:p>
          <a:p>
            <a:endParaRPr lang="en-US" sz="2000"/>
          </a:p>
          <a:p>
            <a:pPr marL="457200"/>
            <a:r>
              <a:rPr lang="en-US" sz="2000"/>
              <a:t>Will </a:t>
            </a:r>
          </a:p>
          <a:p>
            <a:pPr marL="457200"/>
            <a:r>
              <a:rPr lang="en-US" sz="2000"/>
              <a:t>Wilbur</a:t>
            </a:r>
          </a:p>
          <a:p>
            <a:pPr marL="457200"/>
            <a:r>
              <a:rPr lang="en-US" sz="2000"/>
              <a:t>Wilfred</a:t>
            </a:r>
          </a:p>
        </p:txBody>
      </p:sp>
      <p:pic>
        <p:nvPicPr>
          <p:cNvPr id="10244" name="Picture 4" descr="Home - Elmer">
            <a:extLst>
              <a:ext uri="{FF2B5EF4-FFF2-40B4-BE49-F238E27FC236}">
                <a16:creationId xmlns:a16="http://schemas.microsoft.com/office/drawing/2014/main" id="{6CCEFF8E-79BF-4301-8CE8-98F22A9FAD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" r="4667" b="-2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3" name="Rectangle 1026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119D6-8059-4852-88A8-8E77BD6C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9 </a:t>
            </a:r>
          </a:p>
        </p:txBody>
      </p:sp>
      <p:pic>
        <p:nvPicPr>
          <p:cNvPr id="10265" name="Picture 1026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6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11270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273" name="Picture 11272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275" name="Picture 11274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277" name="Rectangle 11276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9" name="Rectangle 11278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1281" name="Group 11280">
            <a:extLst>
              <a:ext uri="{FF2B5EF4-FFF2-40B4-BE49-F238E27FC236}">
                <a16:creationId xmlns:a16="http://schemas.microsoft.com/office/drawing/2014/main" id="{5B988D63-FA8B-436C-902E-E5005BC04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1282" name="Rectangle 11281">
              <a:extLst>
                <a:ext uri="{FF2B5EF4-FFF2-40B4-BE49-F238E27FC236}">
                  <a16:creationId xmlns:a16="http://schemas.microsoft.com/office/drawing/2014/main" id="{2FD177FB-983E-4035-8B7A-655342A7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83" name="Picture 11282">
              <a:extLst>
                <a:ext uri="{FF2B5EF4-FFF2-40B4-BE49-F238E27FC236}">
                  <a16:creationId xmlns:a16="http://schemas.microsoft.com/office/drawing/2014/main" id="{9596D9C3-C0FC-4500-A696-55B9F77BB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11266" name="Picture 2" descr="Jadis | The Chronicles of Narnia Wiki | Fandom">
            <a:extLst>
              <a:ext uri="{FF2B5EF4-FFF2-40B4-BE49-F238E27FC236}">
                <a16:creationId xmlns:a16="http://schemas.microsoft.com/office/drawing/2014/main" id="{C7211ABF-D5B6-4EA6-8E4E-EF206AECBD2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869"/>
          <a:stretch/>
        </p:blipFill>
        <p:spPr bwMode="auto">
          <a:xfrm>
            <a:off x="7547810" y="10"/>
            <a:ext cx="464101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5" name="Rectangle 11284">
            <a:extLst>
              <a:ext uri="{FF2B5EF4-FFF2-40B4-BE49-F238E27FC236}">
                <a16:creationId xmlns:a16="http://schemas.microsoft.com/office/drawing/2014/main" id="{C493E730-2044-49B5-A022-B8D6F359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A68AC-8ABB-4268-B63F-FE8DE1B23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10</a:t>
            </a:r>
          </a:p>
        </p:txBody>
      </p:sp>
      <p:pic>
        <p:nvPicPr>
          <p:cNvPr id="11287" name="Picture 11286">
            <a:extLst>
              <a:ext uri="{FF2B5EF4-FFF2-40B4-BE49-F238E27FC236}">
                <a16:creationId xmlns:a16="http://schemas.microsoft.com/office/drawing/2014/main" id="{78976801-4346-4636-BA62-265C81D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E8A2-ABCD-405B-B572-DCC13E817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What treat does the White Witch use to trick Edmund in The Lion, the Witch and the Wardrobe?</a:t>
            </a:r>
          </a:p>
          <a:p>
            <a:endParaRPr lang="en-US" sz="2000" dirty="0"/>
          </a:p>
          <a:p>
            <a:pPr marL="457200"/>
            <a:r>
              <a:rPr lang="en-US" sz="2000" dirty="0"/>
              <a:t>Chocolate</a:t>
            </a:r>
          </a:p>
          <a:p>
            <a:pPr marL="457200"/>
            <a:r>
              <a:rPr lang="en-US" sz="2000" dirty="0"/>
              <a:t>Turkish Delight </a:t>
            </a:r>
          </a:p>
          <a:p>
            <a:pPr marL="457200"/>
            <a:r>
              <a:rPr lang="en-US" sz="2000" dirty="0"/>
              <a:t>Ice-cream</a:t>
            </a:r>
          </a:p>
        </p:txBody>
      </p:sp>
    </p:spTree>
    <p:extLst>
      <p:ext uri="{BB962C8B-B14F-4D97-AF65-F5344CB8AC3E}">
        <p14:creationId xmlns:p14="http://schemas.microsoft.com/office/powerpoint/2010/main" val="72189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12294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297" name="Picture 12296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2299" name="Picture 12298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301" name="Rectangle 12300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3" name="Rectangle 12302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305" name="Rectangle 12304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307" name="Picture 12306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2309" name="Rectangle 12308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Rectangle 12310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F56B9-BC1D-4EB9-B31E-21F3DDAF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Question 11</a:t>
            </a:r>
          </a:p>
        </p:txBody>
      </p:sp>
      <p:pic>
        <p:nvPicPr>
          <p:cNvPr id="12313" name="Picture 12312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3D9A1-ED7E-4B25-815C-A4A9CA1F7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3656289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/>
              <a:t>What is the name of Matilda’s teacher?</a:t>
            </a:r>
          </a:p>
          <a:p>
            <a:endParaRPr lang="en-US" sz="1400"/>
          </a:p>
          <a:p>
            <a:pPr marL="457200"/>
            <a:r>
              <a:rPr lang="en-US" sz="1400"/>
              <a:t>Miss Syrup</a:t>
            </a:r>
          </a:p>
          <a:p>
            <a:pPr marL="457200"/>
            <a:r>
              <a:rPr lang="en-US" sz="1400"/>
              <a:t>Miss Nutella </a:t>
            </a:r>
          </a:p>
          <a:p>
            <a:pPr marL="457200"/>
            <a:r>
              <a:rPr lang="en-US" sz="1400"/>
              <a:t>Miss Honey </a:t>
            </a:r>
          </a:p>
        </p:txBody>
      </p:sp>
      <p:pic>
        <p:nvPicPr>
          <p:cNvPr id="12290" name="Picture 2" descr="Remember Miss Honey from Matilda? Actress Embeth Davidtz looks INCREDIBLE  26 years later | The Sun">
            <a:extLst>
              <a:ext uri="{FF2B5EF4-FFF2-40B4-BE49-F238E27FC236}">
                <a16:creationId xmlns:a16="http://schemas.microsoft.com/office/drawing/2014/main" id="{958A7988-351C-4A48-BC10-0C4570BD6B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6090" y="1181451"/>
            <a:ext cx="6269479" cy="4495098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591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4" name="Picture 13343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346" name="Picture 13345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3348" name="Picture 13347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3350" name="Rectangle 13349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2" name="Rectangle 13351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354" name="Picture 13353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3356" name="Picture 13355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358" name="Rectangle 13357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0" name="Rectangle 13359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D1A02-4E82-45F0-AF52-C99CE992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 12 </a:t>
            </a:r>
          </a:p>
        </p:txBody>
      </p:sp>
      <p:pic>
        <p:nvPicPr>
          <p:cNvPr id="13362" name="Picture 13361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831D-55FA-4431-8AA5-A86509415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5104843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Who wrote Gangsta Granny, The Stink and The Midnight Gang?</a:t>
            </a:r>
          </a:p>
          <a:p>
            <a:endParaRPr lang="en-US" sz="2000">
              <a:solidFill>
                <a:srgbClr val="FFFFFF"/>
              </a:solidFill>
            </a:endParaRPr>
          </a:p>
          <a:p>
            <a:pPr marL="0"/>
            <a:r>
              <a:rPr lang="en-US" sz="2000">
                <a:solidFill>
                  <a:srgbClr val="FFFFFF"/>
                </a:solidFill>
              </a:rPr>
              <a:t>1. David Williams </a:t>
            </a:r>
          </a:p>
          <a:p>
            <a:pPr marL="0"/>
            <a:r>
              <a:rPr lang="en-US" sz="2000">
                <a:solidFill>
                  <a:srgbClr val="FFFFFF"/>
                </a:solidFill>
              </a:rPr>
              <a:t>2. David Walliams </a:t>
            </a:r>
          </a:p>
          <a:p>
            <a:pPr marL="0"/>
            <a:r>
              <a:rPr lang="en-US" sz="2000">
                <a:solidFill>
                  <a:srgbClr val="FFFFFF"/>
                </a:solidFill>
              </a:rPr>
              <a:t>3. Dave Walliams </a:t>
            </a:r>
          </a:p>
        </p:txBody>
      </p:sp>
      <p:sp useBgFill="1">
        <p:nvSpPr>
          <p:cNvPr id="13364" name="Rectangle 13363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6" name="Picture 4" descr="World Of David Walliams">
            <a:extLst>
              <a:ext uri="{FF2B5EF4-FFF2-40B4-BE49-F238E27FC236}">
                <a16:creationId xmlns:a16="http://schemas.microsoft.com/office/drawing/2014/main" id="{115FC162-4C3A-4B8E-9F7B-8C5B031B28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9462" y="955591"/>
            <a:ext cx="3287361" cy="4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61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14342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345" name="Picture 14344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347" name="Picture 14346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353" name="Group 14352">
            <a:extLst>
              <a:ext uri="{FF2B5EF4-FFF2-40B4-BE49-F238E27FC236}">
                <a16:creationId xmlns:a16="http://schemas.microsoft.com/office/drawing/2014/main" id="{5B988D63-FA8B-436C-902E-E5005BC04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4354" name="Rectangle 14353">
              <a:extLst>
                <a:ext uri="{FF2B5EF4-FFF2-40B4-BE49-F238E27FC236}">
                  <a16:creationId xmlns:a16="http://schemas.microsoft.com/office/drawing/2014/main" id="{2FD177FB-983E-4035-8B7A-655342A7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55" name="Picture 14354">
              <a:extLst>
                <a:ext uri="{FF2B5EF4-FFF2-40B4-BE49-F238E27FC236}">
                  <a16:creationId xmlns:a16="http://schemas.microsoft.com/office/drawing/2014/main" id="{9596D9C3-C0FC-4500-A696-55B9F77BB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14338" name="Picture 2" descr="The Cat in the Hat - Seussville">
            <a:extLst>
              <a:ext uri="{FF2B5EF4-FFF2-40B4-BE49-F238E27FC236}">
                <a16:creationId xmlns:a16="http://schemas.microsoft.com/office/drawing/2014/main" id="{7997B3EB-9A20-413A-8347-F08E92F17A0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" r="29288" b="-2"/>
          <a:stretch/>
        </p:blipFill>
        <p:spPr bwMode="auto">
          <a:xfrm>
            <a:off x="7547810" y="10"/>
            <a:ext cx="464101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7" name="Rectangle 14356">
            <a:extLst>
              <a:ext uri="{FF2B5EF4-FFF2-40B4-BE49-F238E27FC236}">
                <a16:creationId xmlns:a16="http://schemas.microsoft.com/office/drawing/2014/main" id="{C493E730-2044-49B5-A022-B8D6F359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64868-20CF-4FAF-AF46-87A8F5DA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13</a:t>
            </a:r>
          </a:p>
        </p:txBody>
      </p:sp>
      <p:pic>
        <p:nvPicPr>
          <p:cNvPr id="14359" name="Picture 14358">
            <a:extLst>
              <a:ext uri="{FF2B5EF4-FFF2-40B4-BE49-F238E27FC236}">
                <a16:creationId xmlns:a16="http://schemas.microsoft.com/office/drawing/2014/main" id="{78976801-4346-4636-BA62-265C81D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96231-BEB9-47CB-BAD7-F0F45E295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In The Cat in the Hat, what type of pet does Sally have?</a:t>
            </a:r>
          </a:p>
          <a:p>
            <a:endParaRPr lang="en-US" sz="2000" dirty="0"/>
          </a:p>
          <a:p>
            <a:pPr marL="457200"/>
            <a:r>
              <a:rPr lang="en-US" sz="2000" dirty="0"/>
              <a:t>A dog</a:t>
            </a:r>
          </a:p>
          <a:p>
            <a:pPr marL="457200"/>
            <a:r>
              <a:rPr lang="en-US" sz="2000" dirty="0"/>
              <a:t>A cat</a:t>
            </a:r>
          </a:p>
          <a:p>
            <a:pPr marL="457200"/>
            <a:r>
              <a:rPr lang="en-US" sz="2000" dirty="0"/>
              <a:t>A fish </a:t>
            </a:r>
          </a:p>
        </p:txBody>
      </p:sp>
    </p:spTree>
    <p:extLst>
      <p:ext uri="{BB962C8B-B14F-4D97-AF65-F5344CB8AC3E}">
        <p14:creationId xmlns:p14="http://schemas.microsoft.com/office/powerpoint/2010/main" val="181072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15366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369" name="Picture 15368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371" name="Picture 15370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5373" name="Rectangle 15372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5" name="Rectangle 15374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377" name="Rectangle 15376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79" name="Picture 15378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81" name="Rectangle 15380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3" name="Rectangle 15382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26518-EA13-4569-8740-4FBC0239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14</a:t>
            </a:r>
          </a:p>
        </p:txBody>
      </p:sp>
      <p:pic>
        <p:nvPicPr>
          <p:cNvPr id="15385" name="Picture 15384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E7A0-AEDB-4ED7-B48C-ABC0B3F00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In Diary of a Wimpy Kid, what’s the Wimpy Kid’s real name?</a:t>
            </a:r>
          </a:p>
          <a:p>
            <a:endParaRPr lang="en-US" sz="2000"/>
          </a:p>
          <a:p>
            <a:pPr marL="457200"/>
            <a:r>
              <a:rPr lang="en-US" sz="2000"/>
              <a:t>Greg Heffley</a:t>
            </a:r>
          </a:p>
          <a:p>
            <a:pPr marL="457200"/>
            <a:r>
              <a:rPr lang="en-US" sz="2000"/>
              <a:t>Tom Redgrave </a:t>
            </a:r>
          </a:p>
          <a:p>
            <a:pPr marL="457200"/>
            <a:r>
              <a:rPr lang="en-US" sz="2000"/>
              <a:t>Gavin Smith </a:t>
            </a:r>
          </a:p>
        </p:txBody>
      </p:sp>
      <p:pic>
        <p:nvPicPr>
          <p:cNvPr id="15362" name="Picture 2" descr="Greg Heffley - Wikipedia">
            <a:extLst>
              <a:ext uri="{FF2B5EF4-FFF2-40B4-BE49-F238E27FC236}">
                <a16:creationId xmlns:a16="http://schemas.microsoft.com/office/drawing/2014/main" id="{936952DD-1DBF-4BAD-B2D7-B6C313E3674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5176" y="640080"/>
            <a:ext cx="2702307" cy="557784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57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16390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393" name="Picture 16392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395" name="Picture 16394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397" name="Rectangle 16396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9" name="Rectangle 16398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401" name="Group 1640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6402" name="Rectangle 1640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403" name="Picture 16402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0E1A5-391F-4EF1-AFDE-2DBA54315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Who </a:t>
            </a:r>
            <a:r>
              <a:rPr lang="en-US" sz="2000" dirty="0" err="1"/>
              <a:t>wote</a:t>
            </a:r>
            <a:r>
              <a:rPr lang="en-US" sz="2000" dirty="0"/>
              <a:t> the well-known children’s books, The Tale of Peter Rabbit, The Tale of Jemima Puddle-Duck and The Tale of </a:t>
            </a:r>
            <a:r>
              <a:rPr lang="en-US" sz="2000" dirty="0" err="1"/>
              <a:t>Mrs</a:t>
            </a:r>
            <a:r>
              <a:rPr lang="en-US" sz="2000" dirty="0"/>
              <a:t> </a:t>
            </a:r>
            <a:r>
              <a:rPr lang="en-US" sz="2000" dirty="0" err="1"/>
              <a:t>Tiggy</a:t>
            </a:r>
            <a:r>
              <a:rPr lang="en-US" sz="2000" dirty="0"/>
              <a:t>-Winkle?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1. Enid Blyton</a:t>
            </a:r>
          </a:p>
          <a:p>
            <a:pPr marL="0" indent="0">
              <a:buNone/>
            </a:pPr>
            <a:r>
              <a:rPr lang="en-US" sz="2000" dirty="0"/>
              <a:t>2. Beatrix Potter</a:t>
            </a:r>
          </a:p>
          <a:p>
            <a:pPr marL="0" indent="0">
              <a:buNone/>
            </a:pPr>
            <a:r>
              <a:rPr lang="en-US" sz="2000" dirty="0"/>
              <a:t>3. Julia Donaldson</a:t>
            </a:r>
          </a:p>
        </p:txBody>
      </p:sp>
      <p:pic>
        <p:nvPicPr>
          <p:cNvPr id="16386" name="Picture 2" descr="Peter Rabbit - Wikipedia">
            <a:extLst>
              <a:ext uri="{FF2B5EF4-FFF2-40B4-BE49-F238E27FC236}">
                <a16:creationId xmlns:a16="http://schemas.microsoft.com/office/drawing/2014/main" id="{37A67E1D-AA9E-4625-B08F-182170CF040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5" name="Rectangle 1640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BC22B0-814F-420A-ADAA-5E8776C18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15</a:t>
            </a:r>
          </a:p>
        </p:txBody>
      </p:sp>
      <p:pic>
        <p:nvPicPr>
          <p:cNvPr id="16407" name="Picture 16406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741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421" name="Picture 17420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7423" name="Picture 17422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425" name="Rectangle 17424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7" name="Rectangle 17426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51F63-A6E6-45F7-ADFB-14AB2D63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12D8C-B193-4558-92D3-6B6934827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3489341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/>
              <a:t>Which Roald Dahl story features a character called Sophie?</a:t>
            </a:r>
          </a:p>
          <a:p>
            <a:endParaRPr lang="en-US" sz="1800"/>
          </a:p>
          <a:p>
            <a:pPr marL="457200"/>
            <a:r>
              <a:rPr lang="en-US" sz="1800"/>
              <a:t>Matilda</a:t>
            </a:r>
          </a:p>
          <a:p>
            <a:pPr marL="457200"/>
            <a:r>
              <a:rPr lang="en-US" sz="1800"/>
              <a:t>The Twits </a:t>
            </a:r>
          </a:p>
          <a:p>
            <a:pPr marL="457200"/>
            <a:r>
              <a:rPr lang="en-US" sz="1800"/>
              <a:t>The BFG</a:t>
            </a:r>
          </a:p>
        </p:txBody>
      </p:sp>
      <p:pic>
        <p:nvPicPr>
          <p:cNvPr id="17414" name="Picture 6" descr="UK PM,, Salman Rushdie Join Criticism Of Changes To Roald Dahl Books –  Deadline">
            <a:extLst>
              <a:ext uri="{FF2B5EF4-FFF2-40B4-BE49-F238E27FC236}">
                <a16:creationId xmlns:a16="http://schemas.microsoft.com/office/drawing/2014/main" id="{47545F09-2466-4CFF-A2A3-DA785D2FE2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5" y="2557063"/>
            <a:ext cx="5639886" cy="315833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8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9" name="Group 20499">
            <a:extLst>
              <a:ext uri="{FF2B5EF4-FFF2-40B4-BE49-F238E27FC236}">
                <a16:creationId xmlns:a16="http://schemas.microsoft.com/office/drawing/2014/main" id="{7765757F-11B2-4B46-A7DB-35AE5DE83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0510" name="Rectangle 20500">
              <a:extLst>
                <a:ext uri="{FF2B5EF4-FFF2-40B4-BE49-F238E27FC236}">
                  <a16:creationId xmlns:a16="http://schemas.microsoft.com/office/drawing/2014/main" id="{1461D6A8-8DB5-4F2B-BB76-482DE74ED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2" name="Picture 20501">
              <a:extLst>
                <a:ext uri="{FF2B5EF4-FFF2-40B4-BE49-F238E27FC236}">
                  <a16:creationId xmlns:a16="http://schemas.microsoft.com/office/drawing/2014/main" id="{E453312A-CCFE-4882-B1B8-36D80B69C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0511" name="Rectangle 20503">
            <a:extLst>
              <a:ext uri="{FF2B5EF4-FFF2-40B4-BE49-F238E27FC236}">
                <a16:creationId xmlns:a16="http://schemas.microsoft.com/office/drawing/2014/main" id="{42F4BC0E-FC44-4F8D-A286-772EC2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002377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F75E7-7DCA-4D05-9115-1001541E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6106978" cy="1080938"/>
          </a:xfrm>
        </p:spPr>
        <p:txBody>
          <a:bodyPr>
            <a:normAutofit/>
          </a:bodyPr>
          <a:lstStyle/>
          <a:p>
            <a:r>
              <a:rPr lang="en-GB"/>
              <a:t>Answers </a:t>
            </a:r>
          </a:p>
        </p:txBody>
      </p:sp>
      <p:pic>
        <p:nvPicPr>
          <p:cNvPr id="20512" name="Picture 20505">
            <a:extLst>
              <a:ext uri="{FF2B5EF4-FFF2-40B4-BE49-F238E27FC236}">
                <a16:creationId xmlns:a16="http://schemas.microsoft.com/office/drawing/2014/main" id="{17BC5674-71CE-4D27-A8CE-35F18664D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040880" cy="2027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8F7C-6FE2-4FE5-8239-A95929A62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106979" cy="3599316"/>
          </a:xfrm>
        </p:spPr>
        <p:txBody>
          <a:bodyPr>
            <a:normAutofit/>
          </a:bodyPr>
          <a:lstStyle/>
          <a:p>
            <a:r>
              <a:rPr lang="en-GB" sz="800"/>
              <a:t>The Hundred Acre Wood</a:t>
            </a:r>
          </a:p>
          <a:p>
            <a:r>
              <a:rPr lang="en-GB" sz="800"/>
              <a:t>Alice’s Adventures in Wonderland </a:t>
            </a:r>
          </a:p>
          <a:p>
            <a:r>
              <a:rPr lang="en-GB" sz="800"/>
              <a:t>Axel Scheffler</a:t>
            </a:r>
          </a:p>
          <a:p>
            <a:r>
              <a:rPr lang="en-GB" sz="800"/>
              <a:t>Peru</a:t>
            </a:r>
          </a:p>
          <a:p>
            <a:r>
              <a:rPr lang="en-GB" sz="800"/>
              <a:t>Shere Khan </a:t>
            </a:r>
          </a:p>
          <a:p>
            <a:r>
              <a:rPr lang="en-GB" sz="800"/>
              <a:t>A square </a:t>
            </a:r>
          </a:p>
          <a:p>
            <a:r>
              <a:rPr lang="en-GB" sz="800"/>
              <a:t>Neverland</a:t>
            </a:r>
          </a:p>
          <a:p>
            <a:r>
              <a:rPr lang="en-GB" sz="800"/>
              <a:t>Wilbur </a:t>
            </a:r>
          </a:p>
          <a:p>
            <a:r>
              <a:rPr lang="en-GB" sz="800"/>
              <a:t>Turkish Delight </a:t>
            </a:r>
          </a:p>
          <a:p>
            <a:r>
              <a:rPr lang="en-GB" sz="800"/>
              <a:t>Miss Honey </a:t>
            </a:r>
          </a:p>
          <a:p>
            <a:r>
              <a:rPr lang="en-GB" sz="800"/>
              <a:t>David Walliams </a:t>
            </a:r>
          </a:p>
          <a:p>
            <a:r>
              <a:rPr lang="en-GB" sz="800"/>
              <a:t>A fish</a:t>
            </a:r>
          </a:p>
          <a:p>
            <a:r>
              <a:rPr lang="en-GB" sz="800"/>
              <a:t>Greg Heffley</a:t>
            </a:r>
          </a:p>
          <a:p>
            <a:r>
              <a:rPr lang="en-GB" sz="800"/>
              <a:t>Beatrix Potter </a:t>
            </a:r>
          </a:p>
          <a:p>
            <a:r>
              <a:rPr lang="en-GB" sz="800"/>
              <a:t>The BFG</a:t>
            </a:r>
          </a:p>
        </p:txBody>
      </p:sp>
      <p:pic>
        <p:nvPicPr>
          <p:cNvPr id="20484" name="Picture 4" descr="YOU DID IT SHOOTING STAR SHAPE P35 PKT (27&quot; x 22&quot;) - Balancebest">
            <a:extLst>
              <a:ext uri="{FF2B5EF4-FFF2-40B4-BE49-F238E27FC236}">
                <a16:creationId xmlns:a16="http://schemas.microsoft.com/office/drawing/2014/main" id="{4425B468-1FE7-4C8F-A375-47453EBBC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2" r="-2" b="10840"/>
          <a:stretch/>
        </p:blipFill>
        <p:spPr bwMode="auto">
          <a:xfrm>
            <a:off x="7318966" y="484632"/>
            <a:ext cx="4495806" cy="351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8" name="Rectangle 20507">
            <a:extLst>
              <a:ext uri="{FF2B5EF4-FFF2-40B4-BE49-F238E27FC236}">
                <a16:creationId xmlns:a16="http://schemas.microsoft.com/office/drawing/2014/main" id="{48FD054B-BEE8-4416-8DD7-DB8E6AF1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0109" y="4150596"/>
            <a:ext cx="1038557" cy="223180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2" name="Picture 2" descr="World Book Day 2022 | Noadswood school">
            <a:extLst>
              <a:ext uri="{FF2B5EF4-FFF2-40B4-BE49-F238E27FC236}">
                <a16:creationId xmlns:a16="http://schemas.microsoft.com/office/drawing/2014/main" id="{0AE85A05-617E-4205-BF39-3941076CC6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0" b="3"/>
          <a:stretch/>
        </p:blipFill>
        <p:spPr bwMode="auto">
          <a:xfrm>
            <a:off x="8523258" y="4150596"/>
            <a:ext cx="3291514" cy="223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697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C9D031C9-9068-446F-9570-434F8D6D66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" r="1207" b="-1"/>
          <a:stretch/>
        </p:blipFill>
        <p:spPr bwMode="auto">
          <a:xfrm>
            <a:off x="321732" y="321732"/>
            <a:ext cx="5692244" cy="589280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World Book Day - World Book Day | World Book Day is a registered charity.  Our mission is to give every child and young person a book of their own.">
            <a:extLst>
              <a:ext uri="{FF2B5EF4-FFF2-40B4-BE49-F238E27FC236}">
                <a16:creationId xmlns:a16="http://schemas.microsoft.com/office/drawing/2014/main" id="{F791493F-C1C0-4D8D-A170-EFF009F5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" r="1" b="9976"/>
          <a:stretch/>
        </p:blipFill>
        <p:spPr bwMode="auto">
          <a:xfrm>
            <a:off x="6174843" y="321732"/>
            <a:ext cx="5692244" cy="589280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1" name="Picture 19464">
            <a:extLst>
              <a:ext uri="{FF2B5EF4-FFF2-40B4-BE49-F238E27FC236}">
                <a16:creationId xmlns:a16="http://schemas.microsoft.com/office/drawing/2014/main" id="{84A68C73-8545-42BD-A77A-92A31E7D8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9472" name="Rectangle 19466">
            <a:extLst>
              <a:ext uri="{FF2B5EF4-FFF2-40B4-BE49-F238E27FC236}">
                <a16:creationId xmlns:a16="http://schemas.microsoft.com/office/drawing/2014/main" id="{16C2737A-D2FC-4B81-BDD3-E79750DFC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34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205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57" name="Picture 205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059" name="Picture 205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066" name="Rectangle 2065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67" name="Picture 2066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CC44-8B5C-440E-B2FF-519897EAC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Where do Winnie the Pooh, Piglet, Owl and Eeyore live?</a:t>
            </a:r>
          </a:p>
          <a:p>
            <a:pPr marL="0"/>
            <a:endParaRPr lang="en-US" sz="2000"/>
          </a:p>
          <a:p>
            <a:pPr marL="457200"/>
            <a:r>
              <a:rPr lang="en-US" sz="2000"/>
              <a:t>The Hundred Acre Wood</a:t>
            </a:r>
          </a:p>
          <a:p>
            <a:pPr marL="457200"/>
            <a:r>
              <a:rPr lang="en-US" sz="2000"/>
              <a:t>The Faraway Tree</a:t>
            </a:r>
          </a:p>
          <a:p>
            <a:pPr marL="457200"/>
            <a:r>
              <a:rPr lang="en-US" sz="2000"/>
              <a:t>The Enchanted Wood</a:t>
            </a:r>
          </a:p>
        </p:txBody>
      </p:sp>
      <p:pic>
        <p:nvPicPr>
          <p:cNvPr id="2050" name="Picture 2" descr="7 Winnie the Pooh Quotes to Make Your Day | Disney Quotes">
            <a:extLst>
              <a:ext uri="{FF2B5EF4-FFF2-40B4-BE49-F238E27FC236}">
                <a16:creationId xmlns:a16="http://schemas.microsoft.com/office/drawing/2014/main" id="{E3B04C80-B2F6-420E-BED3-32A9D832EFA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6" r="-2" b="-2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068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DFCB7C-F46C-482F-8571-FBBEF88C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1 </a:t>
            </a:r>
          </a:p>
        </p:txBody>
      </p:sp>
      <p:pic>
        <p:nvPicPr>
          <p:cNvPr id="2071" name="Picture 2070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5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3078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081" name="Picture 3080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083" name="Picture 3082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3085" name="Rectangle 3084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89" name="Picture 3088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3091" name="Picture 3090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93" name="Rectangle 3092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Rectangle 3094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F5A20-6EDB-43E6-93A9-C946FA9C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 2 </a:t>
            </a:r>
          </a:p>
        </p:txBody>
      </p:sp>
      <p:pic>
        <p:nvPicPr>
          <p:cNvPr id="3097" name="Picture 3096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C4E3-2A60-4668-B011-BEB12D3B0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5104843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In which book would you find the Mock Turtle, the Dormouse and the Madhatter?</a:t>
            </a:r>
          </a:p>
          <a:p>
            <a:pPr marL="0"/>
            <a:endParaRPr lang="en-US" sz="2000">
              <a:solidFill>
                <a:srgbClr val="FFFFFF"/>
              </a:solidFill>
            </a:endParaRPr>
          </a:p>
          <a:p>
            <a:pPr marL="457200"/>
            <a:r>
              <a:rPr lang="en-US" sz="2000">
                <a:solidFill>
                  <a:srgbClr val="FFFFFF"/>
                </a:solidFill>
              </a:rPr>
              <a:t>The Moomins</a:t>
            </a:r>
          </a:p>
          <a:p>
            <a:pPr marL="457200"/>
            <a:r>
              <a:rPr lang="en-US" sz="2000">
                <a:solidFill>
                  <a:srgbClr val="FFFFFF"/>
                </a:solidFill>
              </a:rPr>
              <a:t>Alice’s Adventures in Wonderland</a:t>
            </a:r>
          </a:p>
          <a:p>
            <a:pPr marL="457200"/>
            <a:r>
              <a:rPr lang="en-US" sz="2000">
                <a:solidFill>
                  <a:srgbClr val="FFFFFF"/>
                </a:solidFill>
              </a:rPr>
              <a:t>The Wizard of Oz</a:t>
            </a:r>
          </a:p>
        </p:txBody>
      </p:sp>
      <p:sp useBgFill="1">
        <p:nvSpPr>
          <p:cNvPr id="3099" name="Rectangle 3098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ad Hatter | Disney Wiki | Fandom">
            <a:extLst>
              <a:ext uri="{FF2B5EF4-FFF2-40B4-BE49-F238E27FC236}">
                <a16:creationId xmlns:a16="http://schemas.microsoft.com/office/drawing/2014/main" id="{D7A672BC-1899-4B67-9CDD-7D7875A9FA4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5165" y="955591"/>
            <a:ext cx="3955955" cy="4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1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4102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105" name="Picture 4104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107" name="Picture 4106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113" name="Group 4112">
            <a:extLst>
              <a:ext uri="{FF2B5EF4-FFF2-40B4-BE49-F238E27FC236}">
                <a16:creationId xmlns:a16="http://schemas.microsoft.com/office/drawing/2014/main" id="{5B988D63-FA8B-436C-902E-E5005BC04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114" name="Rectangle 4113">
              <a:extLst>
                <a:ext uri="{FF2B5EF4-FFF2-40B4-BE49-F238E27FC236}">
                  <a16:creationId xmlns:a16="http://schemas.microsoft.com/office/drawing/2014/main" id="{2FD177FB-983E-4035-8B7A-655342A7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15" name="Picture 4114">
              <a:extLst>
                <a:ext uri="{FF2B5EF4-FFF2-40B4-BE49-F238E27FC236}">
                  <a16:creationId xmlns:a16="http://schemas.microsoft.com/office/drawing/2014/main" id="{9596D9C3-C0FC-4500-A696-55B9F77BB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098" name="Picture 2" descr="Julia Donaldson and Axel Scheffler: 'The Gruffalo's not a curse … it can be  a burden' | Books | The Guardian">
            <a:extLst>
              <a:ext uri="{FF2B5EF4-FFF2-40B4-BE49-F238E27FC236}">
                <a16:creationId xmlns:a16="http://schemas.microsoft.com/office/drawing/2014/main" id="{45BB0342-C00F-47A7-9489-E333CD1F47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8" r="16501" b="-2"/>
          <a:stretch/>
        </p:blipFill>
        <p:spPr bwMode="auto">
          <a:xfrm>
            <a:off x="7547810" y="10"/>
            <a:ext cx="464101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7" name="Rectangle 4116">
            <a:extLst>
              <a:ext uri="{FF2B5EF4-FFF2-40B4-BE49-F238E27FC236}">
                <a16:creationId xmlns:a16="http://schemas.microsoft.com/office/drawing/2014/main" id="{C493E730-2044-49B5-A022-B8D6F359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FFB08-3D57-43D3-983B-35D2DEEE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3</a:t>
            </a:r>
          </a:p>
        </p:txBody>
      </p:sp>
      <p:pic>
        <p:nvPicPr>
          <p:cNvPr id="4119" name="Picture 4118">
            <a:extLst>
              <a:ext uri="{FF2B5EF4-FFF2-40B4-BE49-F238E27FC236}">
                <a16:creationId xmlns:a16="http://schemas.microsoft.com/office/drawing/2014/main" id="{78976801-4346-4636-BA62-265C81D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90B51-8DED-4BF8-98BD-D9C881214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000" dirty="0"/>
              <a:t>Who illustrated The Gruffalo by Julia Donaldson?</a:t>
            </a:r>
          </a:p>
          <a:p>
            <a:pPr marL="0"/>
            <a:endParaRPr lang="en-US" sz="2000" dirty="0"/>
          </a:p>
          <a:p>
            <a:pPr marL="457200"/>
            <a:r>
              <a:rPr lang="en-US" sz="2000" dirty="0"/>
              <a:t>Judith Kerr</a:t>
            </a:r>
          </a:p>
          <a:p>
            <a:pPr marL="457200"/>
            <a:r>
              <a:rPr lang="en-US" sz="2000" dirty="0"/>
              <a:t>Tony Ross</a:t>
            </a:r>
          </a:p>
          <a:p>
            <a:pPr marL="457200"/>
            <a:r>
              <a:rPr lang="en-US" sz="2000" dirty="0"/>
              <a:t>Axel Scheffler</a:t>
            </a:r>
          </a:p>
        </p:txBody>
      </p:sp>
    </p:spTree>
    <p:extLst>
      <p:ext uri="{BB962C8B-B14F-4D97-AF65-F5344CB8AC3E}">
        <p14:creationId xmlns:p14="http://schemas.microsoft.com/office/powerpoint/2010/main" val="97255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5" name="Picture 5126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146" name="Picture 5128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147" name="Picture 5130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148" name="Rectangle 5132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9" name="Rectangle 5134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150" name="Group 5136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5151" name="Rectangle 5137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39" name="Picture 5138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4014-17D9-4425-BB38-E7B02AC5B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What country does Paddington Bear originally come from?</a:t>
            </a:r>
          </a:p>
          <a:p>
            <a:endParaRPr lang="en-US" sz="2000" dirty="0"/>
          </a:p>
          <a:p>
            <a:pPr marL="457200"/>
            <a:r>
              <a:rPr lang="en-US" sz="2000" dirty="0"/>
              <a:t>Chile</a:t>
            </a:r>
          </a:p>
          <a:p>
            <a:pPr marL="457200"/>
            <a:r>
              <a:rPr lang="en-US" sz="2000" dirty="0"/>
              <a:t>Peru</a:t>
            </a:r>
          </a:p>
          <a:p>
            <a:pPr marL="457200"/>
            <a:r>
              <a:rPr lang="en-US" sz="2000" dirty="0"/>
              <a:t>Brazil </a:t>
            </a:r>
          </a:p>
        </p:txBody>
      </p:sp>
      <p:pic>
        <p:nvPicPr>
          <p:cNvPr id="5122" name="Picture 2" descr="Paddington (@paddingtonbear) / Twitter">
            <a:extLst>
              <a:ext uri="{FF2B5EF4-FFF2-40B4-BE49-F238E27FC236}">
                <a16:creationId xmlns:a16="http://schemas.microsoft.com/office/drawing/2014/main" id="{33D6F721-3E32-4D75-A0DF-86DA90E7DB6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" r="6237" b="-2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2" name="Rectangle 5140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82CA2-0CAE-4EBC-B16C-C53AF485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4 </a:t>
            </a:r>
          </a:p>
        </p:txBody>
      </p:sp>
      <p:pic>
        <p:nvPicPr>
          <p:cNvPr id="5153" name="Picture 5142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9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6150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153" name="Picture 6152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6155" name="Picture 6154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157" name="Rectangle 6156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9" name="Rectangle 6158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161" name="Rectangle 6160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63" name="Picture 6162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6165" name="Rectangle 6164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Rectangle 6166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BCDDD-4A8B-4DDE-BDBD-0B3CE938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Question 5 </a:t>
            </a:r>
          </a:p>
        </p:txBody>
      </p:sp>
      <p:pic>
        <p:nvPicPr>
          <p:cNvPr id="6169" name="Picture 6168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C1F6-73E4-4E27-8768-1316008B2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3656289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/>
              <a:t>In the Jungle Book by Rudyard Kipling, what is the name of the tiger?</a:t>
            </a:r>
          </a:p>
          <a:p>
            <a:endParaRPr lang="en-US" sz="1400"/>
          </a:p>
          <a:p>
            <a:pPr marL="457200"/>
            <a:r>
              <a:rPr lang="en-US" sz="1400"/>
              <a:t>Shere Khan</a:t>
            </a:r>
          </a:p>
          <a:p>
            <a:pPr marL="457200"/>
            <a:r>
              <a:rPr lang="en-US" sz="1400"/>
              <a:t>Baloo</a:t>
            </a:r>
          </a:p>
          <a:p>
            <a:pPr marL="457200"/>
            <a:r>
              <a:rPr lang="en-US" sz="1400"/>
              <a:t>Bagheera</a:t>
            </a:r>
          </a:p>
        </p:txBody>
      </p:sp>
      <p:pic>
        <p:nvPicPr>
          <p:cNvPr id="6146" name="Picture 2" descr="Shere Khan | Disney Wiki | Fandom">
            <a:extLst>
              <a:ext uri="{FF2B5EF4-FFF2-40B4-BE49-F238E27FC236}">
                <a16:creationId xmlns:a16="http://schemas.microsoft.com/office/drawing/2014/main" id="{04DC8583-29C8-4989-80DE-38CD144D7A8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4305" y="640080"/>
            <a:ext cx="5553049" cy="557784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9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7" name="Picture 7174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198" name="Picture 7176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199" name="Picture 7178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7200" name="Rectangle 7180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1" name="Rectangle 7182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202" name="Group 7184">
            <a:extLst>
              <a:ext uri="{FF2B5EF4-FFF2-40B4-BE49-F238E27FC236}">
                <a16:creationId xmlns:a16="http://schemas.microsoft.com/office/drawing/2014/main" id="{905A9BAA-B344-45D2-838C-73856C4B1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186" name="Rectangle 7185">
              <a:extLst>
                <a:ext uri="{FF2B5EF4-FFF2-40B4-BE49-F238E27FC236}">
                  <a16:creationId xmlns:a16="http://schemas.microsoft.com/office/drawing/2014/main" id="{390434AA-4632-440E-9AE7-411396A7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03" name="Picture 7186">
              <a:extLst>
                <a:ext uri="{FF2B5EF4-FFF2-40B4-BE49-F238E27FC236}">
                  <a16:creationId xmlns:a16="http://schemas.microsoft.com/office/drawing/2014/main" id="{D462FD1E-E713-4FD4-8746-671C94672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7170" name="Picture 2" descr="Mr Men and Little Miss in Fox Animation film deal - BBC News">
            <a:extLst>
              <a:ext uri="{FF2B5EF4-FFF2-40B4-BE49-F238E27FC236}">
                <a16:creationId xmlns:a16="http://schemas.microsoft.com/office/drawing/2014/main" id="{E30554C2-E699-4431-822B-961D65A1382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3" r="20572" b="-2"/>
          <a:stretch/>
        </p:blipFill>
        <p:spPr bwMode="auto">
          <a:xfrm>
            <a:off x="4636008" y="10"/>
            <a:ext cx="7552815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4" name="Rectangle 7188">
            <a:extLst>
              <a:ext uri="{FF2B5EF4-FFF2-40B4-BE49-F238E27FC236}">
                <a16:creationId xmlns:a16="http://schemas.microsoft.com/office/drawing/2014/main" id="{78A4CDE5-C7BC-41E1-8A4A-79E024CC0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C77D4F-1F06-4F0E-8374-EFF4903C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Question 6 </a:t>
            </a:r>
          </a:p>
        </p:txBody>
      </p:sp>
      <p:pic>
        <p:nvPicPr>
          <p:cNvPr id="7205" name="Picture 7190">
            <a:extLst>
              <a:ext uri="{FF2B5EF4-FFF2-40B4-BE49-F238E27FC236}">
                <a16:creationId xmlns:a16="http://schemas.microsoft.com/office/drawing/2014/main" id="{025C7952-5703-489E-8DBD-F2EFAC8EE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13A7-D09F-47C3-9843-615F0956D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3581635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/>
              <a:t>What shape is Mr Strong in the Mr Men series?</a:t>
            </a:r>
          </a:p>
          <a:p>
            <a:endParaRPr lang="en-US" sz="1600"/>
          </a:p>
          <a:p>
            <a:pPr marL="457200"/>
            <a:r>
              <a:rPr lang="en-US" sz="1600"/>
              <a:t>A circle</a:t>
            </a:r>
          </a:p>
          <a:p>
            <a:pPr marL="457200"/>
            <a:r>
              <a:rPr lang="en-US" sz="1600"/>
              <a:t>A triangle</a:t>
            </a:r>
          </a:p>
          <a:p>
            <a:pPr marL="457200"/>
            <a:r>
              <a:rPr lang="en-US" sz="1600"/>
              <a:t>A square</a:t>
            </a:r>
          </a:p>
        </p:txBody>
      </p:sp>
    </p:spTree>
    <p:extLst>
      <p:ext uri="{BB962C8B-B14F-4D97-AF65-F5344CB8AC3E}">
        <p14:creationId xmlns:p14="http://schemas.microsoft.com/office/powerpoint/2010/main" val="118334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8198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201" name="Picture 8200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203" name="Picture 8202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205" name="Rectangle 8204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7" name="Rectangle 8206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209" name="Group 820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8210" name="Rectangle 820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11" name="Picture 821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B2908-C4DB-45C8-88E8-6806F8C11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5041628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In Peter Pan by J.M. Barrie, what is the name of the land where Peter and the Lost Boys live?</a:t>
            </a:r>
          </a:p>
          <a:p>
            <a:endParaRPr lang="en-US" sz="2000"/>
          </a:p>
          <a:p>
            <a:pPr marL="457200"/>
            <a:r>
              <a:rPr lang="en-US" sz="2000"/>
              <a:t>Narnia </a:t>
            </a:r>
          </a:p>
          <a:p>
            <a:pPr marL="457200"/>
            <a:r>
              <a:rPr lang="en-US" sz="2000"/>
              <a:t>Neverland</a:t>
            </a:r>
          </a:p>
          <a:p>
            <a:pPr marL="457200"/>
            <a:r>
              <a:rPr lang="en-US" sz="2000"/>
              <a:t>Lilliput</a:t>
            </a:r>
          </a:p>
        </p:txBody>
      </p:sp>
      <p:pic>
        <p:nvPicPr>
          <p:cNvPr id="8194" name="Picture 2" descr="Peter Pan - Kingdom Hearts Wiki, the Kingdom Hearts encyclopedia">
            <a:extLst>
              <a:ext uri="{FF2B5EF4-FFF2-40B4-BE49-F238E27FC236}">
                <a16:creationId xmlns:a16="http://schemas.microsoft.com/office/drawing/2014/main" id="{4AD6B11E-355F-491A-9FBB-AAD95E1718C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9" b="-1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Rectangle 821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3207D2-307D-4BFE-8C0E-95A5C557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 7 </a:t>
            </a:r>
          </a:p>
        </p:txBody>
      </p:sp>
      <p:pic>
        <p:nvPicPr>
          <p:cNvPr id="8215" name="Picture 821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9222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225" name="Picture 9224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227" name="Picture 9226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229" name="Rectangle 9228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1" name="Rectangle 9230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233" name="Picture 9232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9235" name="Picture 9234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237" name="Rectangle 9236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Rectangle 9238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65AD04-AC0D-4E06-8BCC-8BEC4333A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Question 8 </a:t>
            </a:r>
          </a:p>
        </p:txBody>
      </p:sp>
      <p:pic>
        <p:nvPicPr>
          <p:cNvPr id="9241" name="Picture 9240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32EA-8A18-4015-82F4-AB6DCABC3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3656289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What type of bird features in Oliver Jeffers’ book ‘Lost and Found?’</a:t>
            </a:r>
          </a:p>
          <a:p>
            <a:endParaRPr lang="en-US" sz="1400">
              <a:solidFill>
                <a:srgbClr val="FFFFFF"/>
              </a:solidFill>
            </a:endParaRPr>
          </a:p>
          <a:p>
            <a:pPr marL="457200"/>
            <a:r>
              <a:rPr lang="en-US" sz="1400">
                <a:solidFill>
                  <a:srgbClr val="FFFFFF"/>
                </a:solidFill>
              </a:rPr>
              <a:t>A duck</a:t>
            </a:r>
          </a:p>
          <a:p>
            <a:pPr marL="457200"/>
            <a:r>
              <a:rPr lang="en-US" sz="1400">
                <a:solidFill>
                  <a:srgbClr val="FFFFFF"/>
                </a:solidFill>
              </a:rPr>
              <a:t>A puffin</a:t>
            </a:r>
          </a:p>
          <a:p>
            <a:pPr marL="457200"/>
            <a:r>
              <a:rPr lang="en-US" sz="1400">
                <a:solidFill>
                  <a:srgbClr val="FFFFFF"/>
                </a:solidFill>
              </a:rPr>
              <a:t>A penguin</a:t>
            </a:r>
          </a:p>
        </p:txBody>
      </p:sp>
      <p:sp useBgFill="1">
        <p:nvSpPr>
          <p:cNvPr id="9243" name="Rectangle 9242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Oliver Jeffers interview: 20 questions with | British GQ | British GQ">
            <a:extLst>
              <a:ext uri="{FF2B5EF4-FFF2-40B4-BE49-F238E27FC236}">
                <a16:creationId xmlns:a16="http://schemas.microsoft.com/office/drawing/2014/main" id="{4B08A5C7-F0D3-4411-9EAD-B81C36CD3A8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3085" y="1552592"/>
            <a:ext cx="5629268" cy="3746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72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48</TotalTime>
  <Words>408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World Book Day  The Big Bonanza Quiz J.Herron</vt:lpstr>
      <vt:lpstr>Question 1 </vt:lpstr>
      <vt:lpstr>Question 2 </vt:lpstr>
      <vt:lpstr>Question 3</vt:lpstr>
      <vt:lpstr>Question 4 </vt:lpstr>
      <vt:lpstr>Question 5 </vt:lpstr>
      <vt:lpstr>Question 6 </vt:lpstr>
      <vt:lpstr>Question 7 </vt:lpstr>
      <vt:lpstr>Question 8 </vt:lpstr>
      <vt:lpstr>Question 9 </vt:lpstr>
      <vt:lpstr>Question 10</vt:lpstr>
      <vt:lpstr>Question 11</vt:lpstr>
      <vt:lpstr>Question 12 </vt:lpstr>
      <vt:lpstr>Question 13</vt:lpstr>
      <vt:lpstr>Question 14</vt:lpstr>
      <vt:lpstr>Question 15</vt:lpstr>
      <vt:lpstr>Question 16 </vt:lpstr>
      <vt:lpstr>Answers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Book Day  The Big Bonanza Quiz</dc:title>
  <dc:creator>J Herron</dc:creator>
  <cp:lastModifiedBy>J Herron</cp:lastModifiedBy>
  <cp:revision>6</cp:revision>
  <dcterms:created xsi:type="dcterms:W3CDTF">2023-03-01T19:43:39Z</dcterms:created>
  <dcterms:modified xsi:type="dcterms:W3CDTF">2023-03-01T20:32:16Z</dcterms:modified>
</cp:coreProperties>
</file>