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handoutMasterIdLst>
    <p:handoutMasterId r:id="rId12"/>
  </p:handoutMasterIdLst>
  <p:sldIdLst>
    <p:sldId id="256" r:id="rId2"/>
    <p:sldId id="257" r:id="rId3"/>
    <p:sldId id="267" r:id="rId4"/>
    <p:sldId id="261" r:id="rId5"/>
    <p:sldId id="262" r:id="rId6"/>
    <p:sldId id="268" r:id="rId7"/>
    <p:sldId id="269" r:id="rId8"/>
    <p:sldId id="258" r:id="rId9"/>
    <p:sldId id="264" r:id="rId10"/>
    <p:sldId id="263" r:id="rId1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5EF99-98EF-42D1-8E65-EECE83E88463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6DE5C-248A-4B84-BC52-FC86EA8A3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09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DE64503-18FC-4B5B-A7D0-20E387C08C5E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EF1FA6-29CB-4881-84AA-1A7640CC013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.uk/url?sa=i&amp;rct=j&amp;q=&amp;esrc=s&amp;source=images&amp;cd=&amp;cad=rja&amp;uact=8&amp;ved=2ahUKEwjE6uaSosndAhWBL8AKHbyYDbMQjRx6BAgBEAU&amp;url=https://tinycards.duolingo.com/decks/2r1ksW8Y/french-numbers-to-100&amp;psig=AOvVaw2WFwPiu6eprbs18_XHpD-y&amp;ust=1537522042850815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OUR JOURNEY IN PRIMARY 3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99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Teacher – Parent </a:t>
            </a:r>
            <a:r>
              <a:rPr lang="en-GB" dirty="0"/>
              <a:t>P</a:t>
            </a:r>
            <a:r>
              <a:rPr lang="en-GB" dirty="0" smtClean="0"/>
              <a:t>artnership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96752"/>
            <a:ext cx="4536504" cy="5331061"/>
          </a:xfrm>
        </p:spPr>
      </p:pic>
    </p:spTree>
    <p:extLst>
      <p:ext uri="{BB962C8B-B14F-4D97-AF65-F5344CB8AC3E}">
        <p14:creationId xmlns:p14="http://schemas.microsoft.com/office/powerpoint/2010/main" val="33287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GENERAL INFORMATION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9.00 </a:t>
            </a:r>
            <a:r>
              <a:rPr lang="en-GB" dirty="0" smtClean="0"/>
              <a:t>- </a:t>
            </a:r>
            <a:r>
              <a:rPr lang="en-GB" dirty="0"/>
              <a:t>D</a:t>
            </a:r>
            <a:r>
              <a:rPr lang="en-GB" dirty="0" smtClean="0"/>
              <a:t>oor opens and children come straight into their classroom</a:t>
            </a:r>
          </a:p>
          <a:p>
            <a:r>
              <a:rPr lang="en-GB" dirty="0" smtClean="0"/>
              <a:t>Collect children promptly at the end of each day</a:t>
            </a:r>
          </a:p>
          <a:p>
            <a:r>
              <a:rPr lang="en-GB" dirty="0" smtClean="0"/>
              <a:t>Monday 2.45pm</a:t>
            </a:r>
          </a:p>
          <a:p>
            <a:r>
              <a:rPr lang="en-GB" dirty="0" smtClean="0"/>
              <a:t>Tuesday, Wednesday &amp; Thursday 2.15pm</a:t>
            </a:r>
          </a:p>
          <a:p>
            <a:r>
              <a:rPr lang="en-GB" dirty="0" smtClean="0"/>
              <a:t>Friday 1.40pm </a:t>
            </a:r>
          </a:p>
          <a:p>
            <a:r>
              <a:rPr lang="en-GB" dirty="0" smtClean="0"/>
              <a:t>School lunches booked for the week ahead using the School Money App 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844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175" y="2214375"/>
            <a:ext cx="3090863" cy="2435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6592" y="833367"/>
            <a:ext cx="3304572" cy="651418"/>
          </a:xfrm>
        </p:spPr>
        <p:txBody>
          <a:bodyPr/>
          <a:lstStyle/>
          <a:p>
            <a:r>
              <a:rPr lang="en-US" dirty="0" smtClean="0"/>
              <a:t>Literacy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1484784"/>
            <a:ext cx="3298784" cy="432047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Reading </a:t>
            </a:r>
            <a:endParaRPr lang="en-US" b="1" dirty="0" smtClean="0"/>
          </a:p>
          <a:p>
            <a:r>
              <a:rPr lang="en-US" dirty="0" smtClean="0"/>
              <a:t>-We will work on different reading strategies during guided reading sessions 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smtClean="0"/>
              <a:t>We will r</a:t>
            </a:r>
            <a:r>
              <a:rPr lang="en-US" dirty="0" smtClean="0"/>
              <a:t>ead </a:t>
            </a:r>
            <a:r>
              <a:rPr lang="en-US" dirty="0" smtClean="0"/>
              <a:t>a range of fiction and non-fiction </a:t>
            </a:r>
            <a:r>
              <a:rPr lang="en-US" dirty="0" smtClean="0"/>
              <a:t>books during whole class shared reading and guided reading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We will focus on the development of </a:t>
            </a:r>
            <a:r>
              <a:rPr lang="en-US" dirty="0" smtClean="0"/>
              <a:t>comprehension skills throughout the year</a:t>
            </a:r>
          </a:p>
          <a:p>
            <a:r>
              <a:rPr lang="en-US" b="1" dirty="0" smtClean="0"/>
              <a:t>Writing </a:t>
            </a:r>
          </a:p>
          <a:p>
            <a:r>
              <a:rPr lang="en-US" b="1" dirty="0" smtClean="0"/>
              <a:t>-</a:t>
            </a:r>
            <a:r>
              <a:rPr lang="en-US" dirty="0" smtClean="0"/>
              <a:t>We will encourage all pupils to take pride in the presentation of their work</a:t>
            </a:r>
            <a:r>
              <a:rPr lang="en-US" dirty="0"/>
              <a:t> </a:t>
            </a:r>
            <a:r>
              <a:rPr lang="en-US" dirty="0" smtClean="0"/>
              <a:t>and to use basic punctuation correctly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b="1" dirty="0" smtClean="0"/>
              <a:t>Talking </a:t>
            </a:r>
            <a:r>
              <a:rPr lang="en-US" b="1" dirty="0" smtClean="0"/>
              <a:t>and </a:t>
            </a:r>
            <a:r>
              <a:rPr lang="en-US" b="1" dirty="0" smtClean="0"/>
              <a:t>Listening</a:t>
            </a:r>
          </a:p>
          <a:p>
            <a:r>
              <a:rPr lang="en-US" dirty="0" smtClean="0"/>
              <a:t>-We will encourage all pupils to develop their talking and listening skills throughout the year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7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 smtClean="0"/>
              <a:t>PHONICS 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Jolly Grammar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3297722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GB" b="1" dirty="0" smtClean="0"/>
              <a:t>Our Primary 3 children will be following the ‘Jolly Grammar’ scheme. This is aimed at improving pupils’ spelling, punctuation and grammar. Additional information is available on the school website. </a:t>
            </a:r>
            <a:endParaRPr lang="en-GB" b="1" dirty="0" smtClean="0"/>
          </a:p>
        </p:txBody>
      </p:sp>
      <p:pic>
        <p:nvPicPr>
          <p:cNvPr id="7" name="Content Placeholder 6" descr="Little Miss Teacher: Jolly Phonics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4187781" cy="1841685"/>
          </a:xfrm>
        </p:spPr>
      </p:pic>
    </p:spTree>
    <p:extLst>
      <p:ext uri="{BB962C8B-B14F-4D97-AF65-F5344CB8AC3E}">
        <p14:creationId xmlns:p14="http://schemas.microsoft.com/office/powerpoint/2010/main" val="14498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46317" y="2348880"/>
            <a:ext cx="3419856" cy="396044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GB" b="1" dirty="0" smtClean="0"/>
              <a:t>SIGHT WORDS 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teach the first 150 sight words to build pupils’ reading fluency</a:t>
            </a:r>
          </a:p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r>
              <a:rPr lang="en-GB" b="1" dirty="0" smtClean="0"/>
              <a:t>TRICKY WORD SPELLING</a:t>
            </a:r>
            <a:endParaRPr lang="en-GB" b="1" dirty="0" smtClean="0"/>
          </a:p>
          <a:p>
            <a:r>
              <a:rPr lang="en-GB" dirty="0" smtClean="0"/>
              <a:t>We use a careful balance of phonics and tricky word spellings to improve pupils’ spelling skills</a:t>
            </a:r>
            <a:endParaRPr lang="en-GB" dirty="0"/>
          </a:p>
          <a:p>
            <a:r>
              <a:rPr lang="en-GB" dirty="0" smtClean="0"/>
              <a:t>P</a:t>
            </a:r>
            <a:r>
              <a:rPr lang="en-GB" dirty="0" smtClean="0"/>
              <a:t>honics spellings and tricky words are assessed on a weekly basis </a:t>
            </a:r>
          </a:p>
          <a:p>
            <a:r>
              <a:rPr lang="en-GB" dirty="0" smtClean="0"/>
              <a:t>We encourage accurate spelling of tricky words in independent writing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492896"/>
            <a:ext cx="4344045" cy="3168352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Tricky Words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55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0804" y="764704"/>
            <a:ext cx="3304572" cy="555542"/>
          </a:xfrm>
        </p:spPr>
        <p:txBody>
          <a:bodyPr/>
          <a:lstStyle/>
          <a:p>
            <a:r>
              <a:rPr lang="en-US" dirty="0" smtClean="0"/>
              <a:t>Numeracy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1320246"/>
            <a:ext cx="3298784" cy="484505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Mental </a:t>
            </a:r>
            <a:r>
              <a:rPr lang="en-US" b="1" dirty="0" err="1" smtClean="0"/>
              <a:t>Maths</a:t>
            </a:r>
            <a:endParaRPr lang="en-US" b="1" dirty="0" smtClean="0"/>
          </a:p>
          <a:p>
            <a:r>
              <a:rPr lang="en-US" dirty="0" smtClean="0"/>
              <a:t>We encourage quick </a:t>
            </a:r>
            <a:r>
              <a:rPr lang="en-US" dirty="0" smtClean="0"/>
              <a:t>recall </a:t>
            </a:r>
            <a:r>
              <a:rPr lang="en-US" dirty="0" smtClean="0"/>
              <a:t>of number facts </a:t>
            </a:r>
          </a:p>
          <a:p>
            <a:r>
              <a:rPr lang="en-US" b="1" dirty="0" smtClean="0"/>
              <a:t>Number</a:t>
            </a:r>
            <a:endParaRPr lang="en-US" b="1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Numbers to 100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Tens and units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Money to one pound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Counting patterns</a:t>
            </a:r>
          </a:p>
          <a:p>
            <a:r>
              <a:rPr lang="en-US" b="1" dirty="0" smtClean="0"/>
              <a:t>Other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Time </a:t>
            </a:r>
            <a:r>
              <a:rPr lang="en-US" dirty="0" smtClean="0"/>
              <a:t>– o’clock, half past, quarter </a:t>
            </a:r>
            <a:r>
              <a:rPr lang="en-US" dirty="0" smtClean="0"/>
              <a:t>past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-Measure – introducing standard units of measure (</a:t>
            </a:r>
            <a:r>
              <a:rPr lang="en-US" dirty="0" err="1" smtClean="0"/>
              <a:t>metre</a:t>
            </a:r>
            <a:r>
              <a:rPr lang="en-US" dirty="0" smtClean="0"/>
              <a:t>, kilogram, </a:t>
            </a:r>
            <a:r>
              <a:rPr lang="en-US" dirty="0" err="1" smtClean="0"/>
              <a:t>litre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2D </a:t>
            </a:r>
            <a:r>
              <a:rPr lang="en-US" dirty="0" smtClean="0"/>
              <a:t>and 3D shape </a:t>
            </a:r>
            <a:endParaRPr lang="en-US" dirty="0" smtClean="0"/>
          </a:p>
          <a:p>
            <a:r>
              <a:rPr lang="en-US" b="1" dirty="0" smtClean="0"/>
              <a:t>Investigations</a:t>
            </a:r>
            <a:endParaRPr lang="en-US" b="1" dirty="0" smtClean="0"/>
          </a:p>
          <a:p>
            <a:r>
              <a:rPr lang="en-US" dirty="0" smtClean="0"/>
              <a:t>Thinking Skills and Personal Capabilities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use lots of practical materials when teaching new concepts to aid understanding </a:t>
            </a:r>
            <a:endParaRPr lang="en-GB" dirty="0"/>
          </a:p>
        </p:txBody>
      </p:sp>
      <p:pic>
        <p:nvPicPr>
          <p:cNvPr id="1028" name="Picture 4" descr="Image result for numbers to 100 cartoon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556791"/>
            <a:ext cx="3421250" cy="341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8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721" y="61954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World Around Us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Myself – bones, taste and sight</a:t>
            </a:r>
          </a:p>
          <a:p>
            <a:r>
              <a:rPr lang="en-US" sz="2900" dirty="0" smtClean="0"/>
              <a:t>Birds – garden birds, birds of prey and penguins </a:t>
            </a:r>
          </a:p>
          <a:p>
            <a:r>
              <a:rPr lang="en-US" sz="2900" dirty="0" smtClean="0"/>
              <a:t>Transport – transport through the ages, cars, </a:t>
            </a:r>
            <a:r>
              <a:rPr lang="en-US" sz="2900" dirty="0" err="1" smtClean="0"/>
              <a:t>aeroplanes</a:t>
            </a:r>
            <a:r>
              <a:rPr lang="en-US" sz="2900" dirty="0" smtClean="0"/>
              <a:t>, boats and Titanic</a:t>
            </a:r>
          </a:p>
          <a:p>
            <a:r>
              <a:rPr lang="en-US" sz="2900" dirty="0" smtClean="0"/>
              <a:t>Houses and Homes – Past and Present and other countries </a:t>
            </a:r>
          </a:p>
          <a:p>
            <a:r>
              <a:rPr lang="en-US" sz="2900" dirty="0" err="1" smtClean="0"/>
              <a:t>Minibeasts</a:t>
            </a:r>
            <a:r>
              <a:rPr lang="en-US" sz="2900" dirty="0" smtClean="0"/>
              <a:t> </a:t>
            </a:r>
          </a:p>
          <a:p>
            <a:endParaRPr lang="en-US" sz="2900" dirty="0"/>
          </a:p>
          <a:p>
            <a:r>
              <a:rPr lang="en-US" sz="2900" dirty="0" smtClean="0"/>
              <a:t>Some of our topic sessions are taught through Forest school lessons / other outdoor learning opportunities </a:t>
            </a:r>
          </a:p>
          <a:p>
            <a:endParaRPr lang="en-GB" dirty="0"/>
          </a:p>
        </p:txBody>
      </p:sp>
      <p:pic>
        <p:nvPicPr>
          <p:cNvPr id="8" name="Content Placeholder 7" descr="Green Tobacco Hornworm Caterpillar on Green Plant in Close ...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25" y="2974975"/>
            <a:ext cx="2835275" cy="2835275"/>
          </a:xfrm>
        </p:spPr>
      </p:pic>
    </p:spTree>
    <p:extLst>
      <p:ext uri="{BB962C8B-B14F-4D97-AF65-F5344CB8AC3E}">
        <p14:creationId xmlns:p14="http://schemas.microsoft.com/office/powerpoint/2010/main" val="874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 smtClean="0"/>
              <a:t>HOMEWORK </a:t>
            </a:r>
            <a:endParaRPr lang="en-GB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3482162" cy="252028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4067897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GB" sz="1200" b="1" u="sng" dirty="0" smtClean="0"/>
              <a:t>Written homework </a:t>
            </a:r>
          </a:p>
          <a:p>
            <a:pPr marL="68580" indent="0">
              <a:buNone/>
            </a:pPr>
            <a:r>
              <a:rPr lang="en-GB" sz="1200" b="1" dirty="0" smtClean="0"/>
              <a:t>Homework given out every Monday and returned every Thursday</a:t>
            </a:r>
          </a:p>
          <a:p>
            <a:pPr marL="68580" indent="0">
              <a:buNone/>
            </a:pPr>
            <a:r>
              <a:rPr lang="en-GB" sz="1200" dirty="0" smtClean="0"/>
              <a:t>-Written Literacy and Numeracy </a:t>
            </a:r>
          </a:p>
          <a:p>
            <a:pPr marL="68580" indent="0">
              <a:buNone/>
            </a:pPr>
            <a:r>
              <a:rPr lang="en-GB" sz="1200" dirty="0" smtClean="0"/>
              <a:t>-Topic related Seesaw Class activity </a:t>
            </a:r>
          </a:p>
          <a:p>
            <a:pPr marL="68580" indent="0">
              <a:buNone/>
            </a:pPr>
            <a:r>
              <a:rPr lang="en-GB" sz="1200" i="1" dirty="0" smtClean="0"/>
              <a:t>Please sign completed written homework </a:t>
            </a:r>
          </a:p>
          <a:p>
            <a:pPr marL="68580" indent="0">
              <a:buNone/>
            </a:pPr>
            <a:endParaRPr lang="en-GB" sz="1200" i="1" dirty="0" smtClean="0"/>
          </a:p>
          <a:p>
            <a:pPr marL="68580" indent="0">
              <a:buNone/>
            </a:pPr>
            <a:r>
              <a:rPr lang="en-GB" sz="1200" b="1" u="sng" dirty="0" smtClean="0"/>
              <a:t>Spellings and Maths Facts </a:t>
            </a:r>
          </a:p>
          <a:p>
            <a:pPr marL="68580" indent="0">
              <a:buNone/>
            </a:pPr>
            <a:r>
              <a:rPr lang="en-GB" sz="1200" dirty="0" smtClean="0"/>
              <a:t>These are found in the red jotter </a:t>
            </a:r>
          </a:p>
          <a:p>
            <a:pPr marL="68580" indent="0">
              <a:buNone/>
            </a:pPr>
            <a:endParaRPr lang="en-GB" sz="1200" dirty="0"/>
          </a:p>
          <a:p>
            <a:pPr marL="68580" indent="0">
              <a:buNone/>
            </a:pPr>
            <a:r>
              <a:rPr lang="en-GB" sz="1200" b="1" u="sng" dirty="0" smtClean="0"/>
              <a:t>Reading </a:t>
            </a:r>
          </a:p>
          <a:p>
            <a:pPr marL="68580" indent="0">
              <a:buNone/>
            </a:pPr>
            <a:r>
              <a:rPr lang="en-GB" sz="1200" b="1" dirty="0" smtClean="0"/>
              <a:t>Reading books given out every Monday and returned every Thursday</a:t>
            </a:r>
            <a:endParaRPr lang="en-GB" sz="1200" b="1" dirty="0" smtClean="0"/>
          </a:p>
          <a:p>
            <a:pPr marL="68580" indent="0">
              <a:buNone/>
            </a:pPr>
            <a:r>
              <a:rPr lang="en-GB" sz="1200" dirty="0" smtClean="0"/>
              <a:t>-2 Guided reading books and 1 unseen book each week </a:t>
            </a:r>
          </a:p>
          <a:p>
            <a:pPr marL="68580" indent="0">
              <a:buNone/>
            </a:pPr>
            <a:r>
              <a:rPr lang="en-GB" sz="1200" dirty="0" smtClean="0"/>
              <a:t>-Online reading books allocated from Term 1B</a:t>
            </a:r>
            <a:endParaRPr lang="en-GB" sz="1200" dirty="0" smtClean="0"/>
          </a:p>
        </p:txBody>
      </p:sp>
    </p:spTree>
    <p:extLst>
      <p:ext uri="{BB962C8B-B14F-4D97-AF65-F5344CB8AC3E}">
        <p14:creationId xmlns:p14="http://schemas.microsoft.com/office/powerpoint/2010/main" val="23314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Communication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school office is open from 8.30-2.30 daily. </a:t>
            </a:r>
          </a:p>
          <a:p>
            <a:r>
              <a:rPr lang="en-GB" dirty="0" smtClean="0"/>
              <a:t>Enquiries can be sent to the class teacher via Seesaw and if necessary, an appointment can be made for a face to face meeting</a:t>
            </a:r>
            <a:endParaRPr lang="en-GB" dirty="0" smtClean="0"/>
          </a:p>
          <a:p>
            <a:r>
              <a:rPr lang="en-GB" dirty="0" smtClean="0"/>
              <a:t>Class teachers are available on Seesaw within school hours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06609"/>
            <a:ext cx="3312368" cy="3327155"/>
          </a:xfrm>
        </p:spPr>
      </p:pic>
    </p:spTree>
    <p:extLst>
      <p:ext uri="{BB962C8B-B14F-4D97-AF65-F5344CB8AC3E}">
        <p14:creationId xmlns:p14="http://schemas.microsoft.com/office/powerpoint/2010/main" val="9366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1015</TotalTime>
  <Words>484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OUR JOURNEY IN PRIMARY 3</vt:lpstr>
      <vt:lpstr>GENERAL INFORMATION </vt:lpstr>
      <vt:lpstr>Literacy </vt:lpstr>
      <vt:lpstr>PHONICS </vt:lpstr>
      <vt:lpstr>Tricky Words</vt:lpstr>
      <vt:lpstr>Numeracy </vt:lpstr>
      <vt:lpstr>The World Around Us </vt:lpstr>
      <vt:lpstr>HOMEWORK </vt:lpstr>
      <vt:lpstr>Communication </vt:lpstr>
      <vt:lpstr>Teacher – Parent Partnership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PRIMARY 3</dc:title>
  <dc:creator>J STOOPS</dc:creator>
  <cp:lastModifiedBy>J Herron</cp:lastModifiedBy>
  <cp:revision>40</cp:revision>
  <cp:lastPrinted>2018-09-18T15:10:42Z</cp:lastPrinted>
  <dcterms:created xsi:type="dcterms:W3CDTF">2016-09-14T18:35:18Z</dcterms:created>
  <dcterms:modified xsi:type="dcterms:W3CDTF">2021-09-23T13:37:32Z</dcterms:modified>
</cp:coreProperties>
</file>